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Economica"/>
      <p:regular r:id="rId16"/>
      <p:bold r:id="rId17"/>
      <p:italic r:id="rId18"/>
      <p:boldItalic r:id="rId19"/>
    </p:embeddedFont>
    <p:embeddedFont>
      <p:font typeface="Open Sans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regular.fntdata"/><Relationship Id="rId11" Type="http://schemas.openxmlformats.org/officeDocument/2006/relationships/slide" Target="slides/slide7.xml"/><Relationship Id="rId22" Type="http://schemas.openxmlformats.org/officeDocument/2006/relationships/font" Target="fonts/OpenSans-italic.fntdata"/><Relationship Id="rId10" Type="http://schemas.openxmlformats.org/officeDocument/2006/relationships/slide" Target="slides/slide6.xml"/><Relationship Id="rId21" Type="http://schemas.openxmlformats.org/officeDocument/2006/relationships/font" Target="fonts/OpenSans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OpenSans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Economica-bold.fntdata"/><Relationship Id="rId16" Type="http://schemas.openxmlformats.org/officeDocument/2006/relationships/font" Target="fonts/Economica-regular.fntdata"/><Relationship Id="rId5" Type="http://schemas.openxmlformats.org/officeDocument/2006/relationships/slide" Target="slides/slide1.xml"/><Relationship Id="rId19" Type="http://schemas.openxmlformats.org/officeDocument/2006/relationships/font" Target="fonts/Economica-boldItalic.fntdata"/><Relationship Id="rId6" Type="http://schemas.openxmlformats.org/officeDocument/2006/relationships/slide" Target="slides/slide2.xml"/><Relationship Id="rId18" Type="http://schemas.openxmlformats.org/officeDocument/2006/relationships/font" Target="fonts/Economica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4012" y="756700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1" name="Shape 11"/>
          <p:cNvSpPr/>
          <p:nvPr/>
        </p:nvSpPr>
        <p:spPr>
          <a:xfrm rot="10800000">
            <a:off x="5318350" y="32667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 txBox="1"/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 flipH="1">
            <a:off x="7595937" y="4602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7" name="Shape 17"/>
          <p:cNvSpPr/>
          <p:nvPr/>
        </p:nvSpPr>
        <p:spPr>
          <a:xfrm flipH="1" rot="10800000">
            <a:off x="466425" y="35583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8" name="Shape 18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" name="Shape 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311700" y="1399399"/>
            <a:ext cx="2808000" cy="2784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" name="Shape 44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265500" y="2769000"/>
            <a:ext cx="4045200" cy="1574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0.png"/><Relationship Id="rId4" Type="http://schemas.openxmlformats.org/officeDocument/2006/relationships/image" Target="../media/image12.png"/><Relationship Id="rId5" Type="http://schemas.openxmlformats.org/officeDocument/2006/relationships/image" Target="../media/image01.png"/><Relationship Id="rId6" Type="http://schemas.openxmlformats.org/officeDocument/2006/relationships/image" Target="../media/image0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03.png"/><Relationship Id="rId5" Type="http://schemas.openxmlformats.org/officeDocument/2006/relationships/image" Target="../media/image04.png"/><Relationship Id="rId6" Type="http://schemas.openxmlformats.org/officeDocument/2006/relationships/image" Target="../media/image05.png"/><Relationship Id="rId7" Type="http://schemas.openxmlformats.org/officeDocument/2006/relationships/image" Target="../media/image0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9.png"/><Relationship Id="rId4" Type="http://schemas.openxmlformats.org/officeDocument/2006/relationships/hyperlink" Target="https://www.youtube.com/watch?v=6U1U8XrYHos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8.png"/><Relationship Id="rId4" Type="http://schemas.openxmlformats.org/officeDocument/2006/relationships/hyperlink" Target="https://www.youtube.com/watch?v=UUB_L_ZMa2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hyperlink" Target="https://www.youtube.com/watch?v=c79XzxHyZ18&amp;feature=youtu.be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Shape 62"/>
          <p:cNvPicPr preferRelativeResize="0"/>
          <p:nvPr/>
        </p:nvPicPr>
        <p:blipFill rotWithShape="1">
          <a:blip r:embed="rId3">
            <a:alphaModFix amt="86000"/>
          </a:blip>
          <a:srcRect b="0" l="14818" r="4555" t="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 txBox="1"/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7200">
                <a:solidFill>
                  <a:schemeClr val="lt1"/>
                </a:solidFill>
              </a:rPr>
              <a:t>#GetReal</a:t>
            </a:r>
          </a:p>
        </p:txBody>
      </p:sp>
      <p:sp>
        <p:nvSpPr>
          <p:cNvPr id="64" name="Shape 64"/>
          <p:cNvSpPr txBox="1"/>
          <p:nvPr>
            <p:ph idx="1" type="subTitle"/>
          </p:nvPr>
        </p:nvSpPr>
        <p:spPr>
          <a:xfrm>
            <a:off x="1756350" y="3116575"/>
            <a:ext cx="5631300" cy="70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solidFill>
                  <a:schemeClr val="lt1"/>
                </a:solidFill>
              </a:rPr>
              <a:t>Augmented Reality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Cedric Kim, Daniel Daugherty, Kevin Guo, Kevin Zhang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8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/>
          <p:nvPr>
            <p:ph type="title"/>
          </p:nvPr>
        </p:nvSpPr>
        <p:spPr>
          <a:xfrm>
            <a:off x="927600" y="2897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</a:rPr>
              <a:t>Stretch Goals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 amt="91000"/>
          </a:blip>
          <a:stretch>
            <a:fillRect/>
          </a:stretch>
        </p:blipFill>
        <p:spPr>
          <a:xfrm>
            <a:off x="0" y="0"/>
            <a:ext cx="9144001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Thanks!</a:t>
            </a:r>
          </a:p>
        </p:txBody>
      </p:sp>
      <p:pic>
        <p:nvPicPr>
          <p:cNvPr id="148" name="Shape 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0350" y="315912"/>
            <a:ext cx="3213100" cy="24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2000" y="33350"/>
            <a:ext cx="4126474" cy="230248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Shape 7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#GetReal?</a:t>
            </a:r>
          </a:p>
        </p:txBody>
      </p:sp>
      <p:pic>
        <p:nvPicPr>
          <p:cNvPr id="71" name="Shape 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82" y="2891319"/>
            <a:ext cx="1809163" cy="122420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/>
          <p:nvPr/>
        </p:nvSpPr>
        <p:spPr>
          <a:xfrm>
            <a:off x="1884248" y="3309788"/>
            <a:ext cx="675300" cy="6753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3" name="Shape 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2781" y="2693399"/>
            <a:ext cx="2269206" cy="17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/>
          <p:nvPr/>
        </p:nvSpPr>
        <p:spPr>
          <a:xfrm>
            <a:off x="5339050" y="3201200"/>
            <a:ext cx="892500" cy="8925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5" name="Shape 75"/>
          <p:cNvPicPr preferRelativeResize="0"/>
          <p:nvPr/>
        </p:nvPicPr>
        <p:blipFill rotWithShape="1">
          <a:blip r:embed="rId6">
            <a:alphaModFix/>
          </a:blip>
          <a:srcRect b="12762" l="0" r="0" t="0"/>
          <a:stretch/>
        </p:blipFill>
        <p:spPr>
          <a:xfrm>
            <a:off x="6431725" y="2855961"/>
            <a:ext cx="2400575" cy="137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311700" y="309450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Code Architecture</a:t>
            </a:r>
          </a:p>
        </p:txBody>
      </p:sp>
      <p:sp>
        <p:nvSpPr>
          <p:cNvPr id="81" name="Shape 81"/>
          <p:cNvSpPr/>
          <p:nvPr/>
        </p:nvSpPr>
        <p:spPr>
          <a:xfrm>
            <a:off x="3333600" y="1290375"/>
            <a:ext cx="2476800" cy="90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Augmented Reality Controller</a:t>
            </a:r>
          </a:p>
        </p:txBody>
      </p:sp>
      <p:sp>
        <p:nvSpPr>
          <p:cNvPr id="82" name="Shape 82"/>
          <p:cNvSpPr/>
          <p:nvPr/>
        </p:nvSpPr>
        <p:spPr>
          <a:xfrm>
            <a:off x="3597900" y="3092775"/>
            <a:ext cx="1948200" cy="90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Marker Tracking</a:t>
            </a:r>
          </a:p>
        </p:txBody>
      </p:sp>
      <p:sp>
        <p:nvSpPr>
          <p:cNvPr id="83" name="Shape 83"/>
          <p:cNvSpPr/>
          <p:nvPr/>
        </p:nvSpPr>
        <p:spPr>
          <a:xfrm>
            <a:off x="5680675" y="3092775"/>
            <a:ext cx="1948200" cy="90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Visualization Controller</a:t>
            </a:r>
          </a:p>
        </p:txBody>
      </p:sp>
      <p:sp>
        <p:nvSpPr>
          <p:cNvPr id="84" name="Shape 84"/>
          <p:cNvSpPr/>
          <p:nvPr/>
        </p:nvSpPr>
        <p:spPr>
          <a:xfrm>
            <a:off x="1515125" y="3092775"/>
            <a:ext cx="1948200" cy="90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Video Feed Capture</a:t>
            </a:r>
          </a:p>
        </p:txBody>
      </p:sp>
      <p:cxnSp>
        <p:nvCxnSpPr>
          <p:cNvPr id="85" name="Shape 85"/>
          <p:cNvCxnSpPr>
            <a:stCxn id="84" idx="0"/>
            <a:endCxn id="81" idx="2"/>
          </p:cNvCxnSpPr>
          <p:nvPr/>
        </p:nvCxnSpPr>
        <p:spPr>
          <a:xfrm rot="-5400000">
            <a:off x="3083975" y="1604625"/>
            <a:ext cx="893400" cy="20829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98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6" name="Shape 86"/>
          <p:cNvCxnSpPr>
            <a:stCxn id="83" idx="0"/>
            <a:endCxn id="81" idx="2"/>
          </p:cNvCxnSpPr>
          <p:nvPr/>
        </p:nvCxnSpPr>
        <p:spPr>
          <a:xfrm flipH="1" rot="5400000">
            <a:off x="5166625" y="1604625"/>
            <a:ext cx="893400" cy="20829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98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7" name="Shape 87"/>
          <p:cNvCxnSpPr/>
          <p:nvPr/>
        </p:nvCxnSpPr>
        <p:spPr>
          <a:xfrm rot="10800000">
            <a:off x="4572000" y="2563850"/>
            <a:ext cx="0" cy="5115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Devices and Libraries</a:t>
            </a:r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311700" y="1040050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  <a:buChar char="-"/>
            </a:pPr>
            <a:r>
              <a:rPr lang="en"/>
              <a:t>Vision Tracking - OpenCV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  <a:buChar char="-"/>
            </a:pPr>
            <a:r>
              <a:rPr lang="en"/>
              <a:t>Graphics - OpenGL and GLUT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  <a:buChar char="-"/>
            </a:pPr>
            <a:r>
              <a:rPr lang="en"/>
              <a:t>CAD models - STL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  <a:buChar char="-"/>
            </a:pPr>
            <a:r>
              <a:rPr lang="en"/>
              <a:t>VR - Google Cardboard, Neato camera + Raspberry Pi, and Duet Display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7000" y="261950"/>
            <a:ext cx="2853699" cy="190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" y="3325199"/>
            <a:ext cx="3025925" cy="1702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9700" y="3873987"/>
            <a:ext cx="2095500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35199" y="3325212"/>
            <a:ext cx="2269432" cy="1702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59650" y="3477612"/>
            <a:ext cx="1380050" cy="154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Step 1: Tracking the Marker</a:t>
            </a:r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/>
              <a:t>Orientation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/>
              <a:t>Mask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/>
              <a:t>Moments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/>
              <a:t>Quadrant Math</a:t>
            </a:r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4225" y="1147225"/>
            <a:ext cx="4201276" cy="334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/>
          <p:nvPr/>
        </p:nvSpPr>
        <p:spPr>
          <a:xfrm>
            <a:off x="344450" y="3184400"/>
            <a:ext cx="5608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https://www.youtube.com/watch?v=6U1U8XrYHos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Step 2: Rendering the Graphics</a:t>
            </a:r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135675" y="1225225"/>
            <a:ext cx="31608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-"/>
            </a:pPr>
            <a:r>
              <a:rPr lang="en"/>
              <a:t>Convert OpenCV numpy array to OpenGL format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-"/>
            </a:pPr>
            <a:r>
              <a:rPr lang="en"/>
              <a:t>Overlaying 3D objects on 2D projection.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-"/>
            </a:pPr>
            <a:r>
              <a:rPr lang="en"/>
              <a:t>Manipulate objects within 3D space.</a:t>
            </a:r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4324" y="1454149"/>
            <a:ext cx="4970075" cy="303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 txBox="1"/>
          <p:nvPr/>
        </p:nvSpPr>
        <p:spPr>
          <a:xfrm>
            <a:off x="511075" y="3230275"/>
            <a:ext cx="5497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https://www.youtube.com/watch?v=UUB_L_ZMa2s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Step 3: Combining the Two Together (kind of)</a:t>
            </a:r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52824"/>
            <a:ext cx="4140750" cy="329882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>
            <p:ph idx="1" type="body"/>
          </p:nvPr>
        </p:nvSpPr>
        <p:spPr>
          <a:xfrm>
            <a:off x="4528225" y="1225250"/>
            <a:ext cx="42465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-"/>
            </a:pPr>
            <a:r>
              <a:rPr lang="en"/>
              <a:t>Calibrate Camera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-"/>
            </a:pPr>
            <a:r>
              <a:rPr lang="en"/>
              <a:t>Import STL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-"/>
            </a:pPr>
            <a:r>
              <a:rPr lang="en"/>
              <a:t>Format Mesh (list of 3 points)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-"/>
            </a:pPr>
            <a:r>
              <a:rPr lang="en"/>
              <a:t>3D - 2D point correspondence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-"/>
            </a:pPr>
            <a:r>
              <a:rPr lang="en"/>
              <a:t>Project Points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3164725" y="3256475"/>
            <a:ext cx="5907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https://www.youtube.com/watch?v=c79XzxHyZ18&amp;feature=youtu.be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Next Steps</a:t>
            </a:r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400" y="1701199"/>
            <a:ext cx="3362424" cy="200217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>
            <p:ph idx="1" type="body"/>
          </p:nvPr>
        </p:nvSpPr>
        <p:spPr>
          <a:xfrm>
            <a:off x="3880150" y="1575000"/>
            <a:ext cx="42465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-"/>
            </a:pPr>
            <a:r>
              <a:rPr lang="en"/>
              <a:t>Iron out bugs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-"/>
            </a:pPr>
            <a:r>
              <a:rPr lang="en"/>
              <a:t>Render STL in OpenGL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-"/>
            </a:pPr>
            <a:r>
              <a:rPr lang="en"/>
              <a:t>Integrate with Google Cardboard and the Neato Camera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-"/>
            </a:pPr>
            <a:r>
              <a:rPr lang="en"/>
              <a:t>Establish route to Duet Display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